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1"/>
  </p:notesMasterIdLst>
  <p:handoutMasterIdLst>
    <p:handoutMasterId r:id="rId22"/>
  </p:handoutMasterIdLst>
  <p:sldIdLst>
    <p:sldId id="322" r:id="rId5"/>
    <p:sldId id="317" r:id="rId6"/>
    <p:sldId id="305" r:id="rId7"/>
    <p:sldId id="306" r:id="rId8"/>
    <p:sldId id="508" r:id="rId9"/>
    <p:sldId id="485" r:id="rId10"/>
    <p:sldId id="509" r:id="rId11"/>
    <p:sldId id="510" r:id="rId12"/>
    <p:sldId id="511" r:id="rId13"/>
    <p:sldId id="512" r:id="rId14"/>
    <p:sldId id="513" r:id="rId15"/>
    <p:sldId id="514" r:id="rId16"/>
    <p:sldId id="515" r:id="rId17"/>
    <p:sldId id="308" r:id="rId18"/>
    <p:sldId id="309" r:id="rId19"/>
    <p:sldId id="310" r:id="rId20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322"/>
            <p14:sldId id="317"/>
            <p14:sldId id="305"/>
            <p14:sldId id="306"/>
            <p14:sldId id="508"/>
            <p14:sldId id="485"/>
            <p14:sldId id="509"/>
            <p14:sldId id="510"/>
            <p14:sldId id="511"/>
            <p14:sldId id="512"/>
            <p14:sldId id="513"/>
            <p14:sldId id="514"/>
            <p14:sldId id="515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9" autoAdjust="0"/>
    <p:restoredTop sz="94249" autoAdjust="0"/>
  </p:normalViewPr>
  <p:slideViewPr>
    <p:cSldViewPr snapToGrid="0">
      <p:cViewPr varScale="1">
        <p:scale>
          <a:sx n="62" d="100"/>
          <a:sy n="62" d="100"/>
        </p:scale>
        <p:origin x="820" y="56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CT107-3-2-ENTS Enterprise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Success ERP Implementation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436914" y="4295328"/>
            <a:ext cx="8810172" cy="71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b="0" dirty="0"/>
              <a:t>Success ERP Implementation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258" y="3700242"/>
            <a:ext cx="10724242" cy="7111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CT107-3-2-ENTS Enterprise Systems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9"/>
            </a:pPr>
            <a:r>
              <a:rPr lang="en-US" sz="2800" dirty="0"/>
              <a:t>Apply planning and program management practices throughout the program life-cycle</a:t>
            </a:r>
          </a:p>
          <a:p>
            <a:pPr lvl="1"/>
            <a:r>
              <a:rPr lang="en-US" sz="2300" dirty="0"/>
              <a:t>Including the operation and maintenance phase demand </a:t>
            </a:r>
            <a:r>
              <a:rPr lang="en-US" sz="2300"/>
              <a:t>such as </a:t>
            </a:r>
            <a:r>
              <a:rPr lang="en-US" sz="2300" dirty="0"/>
              <a:t>in the planning phase.</a:t>
            </a:r>
            <a:endParaRPr lang="en-US" sz="2100" dirty="0"/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9"/>
            </a:pPr>
            <a:r>
              <a:rPr lang="en-US" sz="2800" dirty="0"/>
              <a:t>Strong project management and resource commitment</a:t>
            </a:r>
          </a:p>
          <a:p>
            <a:pPr lvl="1"/>
            <a:r>
              <a:rPr lang="en-US" sz="2300" dirty="0"/>
              <a:t>Strong and capable project manager and project team to support and participate in the project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3100919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1"/>
            </a:pPr>
            <a:r>
              <a:rPr lang="en-US" sz="2800" dirty="0"/>
              <a:t>Achieve balanced people, process and technology changes across all areas</a:t>
            </a:r>
          </a:p>
          <a:p>
            <a:pPr lvl="1"/>
            <a:r>
              <a:rPr lang="en-US" sz="2300" dirty="0"/>
              <a:t>Best-of-breed technology tools, effective work processes, trained and motivated users to adapt the change. </a:t>
            </a:r>
            <a:endParaRPr lang="en-US" sz="2100" dirty="0"/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11"/>
            </a:pPr>
            <a:r>
              <a:rPr lang="en-US" sz="2800" dirty="0"/>
              <a:t>ERP must be driven by a business case</a:t>
            </a:r>
          </a:p>
          <a:p>
            <a:pPr lvl="1"/>
            <a:r>
              <a:rPr lang="en-US" sz="2300" dirty="0"/>
              <a:t>The work must be directed towards improving specific business metrics: </a:t>
            </a:r>
          </a:p>
          <a:p>
            <a:pPr lvl="2"/>
            <a:r>
              <a:rPr lang="en-US" sz="2300" dirty="0"/>
              <a:t>Improved cash flow, faster hiring, reduced cost and accelerated shipment. </a:t>
            </a:r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2441645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3"/>
            </a:pPr>
            <a:r>
              <a:rPr lang="en-US" sz="2800" dirty="0"/>
              <a:t>Commitment from company executives</a:t>
            </a:r>
          </a:p>
          <a:p>
            <a:pPr marL="914400" lvl="1" indent="-514350"/>
            <a:r>
              <a:rPr lang="en-US" sz="2300" dirty="0"/>
              <a:t>Support from the top management especially to deal with the business needs conflict issues.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13"/>
            </a:pPr>
            <a:r>
              <a:rPr lang="en-US" sz="2800" dirty="0"/>
              <a:t>Focus on capabilities and benefits, not just going live</a:t>
            </a:r>
          </a:p>
          <a:p>
            <a:pPr lvl="1"/>
            <a:r>
              <a:rPr lang="en-US" sz="2300" dirty="0"/>
              <a:t>Make sure all the features are implemented. </a:t>
            </a:r>
          </a:p>
          <a:p>
            <a:pPr lvl="1"/>
            <a:r>
              <a:rPr lang="en-US" sz="2300" dirty="0"/>
              <a:t>Do not rush for the implementation that will miss some features or benefits.</a:t>
            </a:r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4150258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15"/>
            </a:pPr>
            <a:r>
              <a:rPr lang="en-US" sz="2800" dirty="0"/>
              <a:t>Data conversion</a:t>
            </a:r>
          </a:p>
          <a:p>
            <a:pPr marL="914400" lvl="1" indent="-514350"/>
            <a:r>
              <a:rPr lang="en-US" sz="2300" dirty="0"/>
              <a:t>Sufficient time should be given for the data conversion task. </a:t>
            </a:r>
          </a:p>
          <a:p>
            <a:pPr marL="914400" lvl="1" indent="-514350"/>
            <a:r>
              <a:rPr lang="en-US" sz="2300" dirty="0"/>
              <a:t>Large amount of data are stored in other database systems or in different format.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15"/>
            </a:pPr>
            <a:r>
              <a:rPr lang="en-US" sz="2800" dirty="0"/>
              <a:t>Ensure adequate training and change management</a:t>
            </a:r>
          </a:p>
          <a:p>
            <a:pPr lvl="1"/>
            <a:r>
              <a:rPr lang="en-US" sz="2300" dirty="0"/>
              <a:t>ERP systems involve big change for people.</a:t>
            </a:r>
          </a:p>
          <a:p>
            <a:pPr lvl="1"/>
            <a:r>
              <a:rPr lang="en-US" sz="2300" dirty="0"/>
              <a:t>Spending time and money on training, change management, job design is crucial.</a:t>
            </a:r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2019541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A6C378-81A2-21FE-E841-79AA8F09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ensure al success implementation of ERP system in an organization?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3B508-3D46-FC75-41AD-4C32E26E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ERP implementation is just the beginning. A successfully implemented ERP system will not automatically produce result.</a:t>
            </a:r>
          </a:p>
          <a:p>
            <a:r>
              <a:rPr lang="en-US" dirty="0"/>
              <a:t>This needs constant monitoring and management. </a:t>
            </a:r>
          </a:p>
          <a:p>
            <a:r>
              <a:rPr lang="en-US" dirty="0"/>
              <a:t>ERP is an ongoing project, new software with more features and capabilities will emerge. </a:t>
            </a:r>
            <a:endParaRPr lang="en-MY" dirty="0"/>
          </a:p>
          <a:p>
            <a:endParaRPr lang="en-MY" dirty="0"/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11172123" cy="3951288"/>
          </a:xfrm>
        </p:spPr>
        <p:txBody>
          <a:bodyPr/>
          <a:lstStyle/>
          <a:p>
            <a:pPr marL="0" indent="0" algn="ctr">
              <a:buNone/>
            </a:pPr>
            <a:r>
              <a:rPr lang="en-MY" sz="6600" dirty="0"/>
              <a:t>Q &amp; 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2BC55C-E49F-2E2E-27BC-F943739EC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Question and Answer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TOPIC LEARNING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5BEAC-0823-2B3E-9D1B-4A6DA541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At the end of this topic, you should be able to:</a:t>
            </a:r>
          </a:p>
          <a:p>
            <a:pPr marL="457200" indent="-457200">
              <a:buAutoNum type="arabicPeriod"/>
            </a:pPr>
            <a:r>
              <a:rPr lang="en-US" dirty="0"/>
              <a:t>Explain the </a:t>
            </a:r>
            <a:r>
              <a:rPr lang="en-US"/>
              <a:t>critical issues </a:t>
            </a:r>
            <a:r>
              <a:rPr lang="en-US" dirty="0"/>
              <a:t>to ensure success to the ERP system in an organization.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37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061700" cy="4525962"/>
          </a:xfrm>
        </p:spPr>
        <p:txBody>
          <a:bodyPr/>
          <a:lstStyle/>
          <a:p>
            <a:r>
              <a:rPr lang="en-US" dirty="0"/>
              <a:t>ERP System Implementation</a:t>
            </a:r>
          </a:p>
          <a:p>
            <a:r>
              <a:rPr lang="en-US" dirty="0"/>
              <a:t>Success factors</a:t>
            </a:r>
          </a:p>
          <a:p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</a:t>
            </a:r>
          </a:p>
        </p:txBody>
      </p:sp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>
                <a:solidFill>
                  <a:schemeClr val="tx2"/>
                </a:solidFill>
              </a:rPr>
              <a:t>Recap From Last Lesson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434" y="1417638"/>
            <a:ext cx="11455214" cy="3485438"/>
          </a:xfrm>
        </p:spPr>
        <p:txBody>
          <a:bodyPr/>
          <a:lstStyle/>
          <a:p>
            <a:r>
              <a:rPr lang="en-MY" dirty="0"/>
              <a:t>Evaluation and selection of ERP for the organisation are critical processes, so the ERP can meet the business requirements. </a:t>
            </a:r>
          </a:p>
          <a:p>
            <a:r>
              <a:rPr lang="en-US" dirty="0"/>
              <a:t>A smooth implementation is important to ensure success of ERP system. </a:t>
            </a:r>
            <a:endParaRPr lang="en-MY" dirty="0"/>
          </a:p>
          <a:p>
            <a:pPr marL="0" indent="0">
              <a:buNone/>
            </a:pPr>
            <a:r>
              <a:rPr lang="en-MY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769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ERP System Implementation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E1B2A0-6ED6-8E8A-5C99-3B0A22954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 to the process of introducing and integrating an ERP systems within in an organization. Includes:</a:t>
            </a:r>
          </a:p>
          <a:p>
            <a:pPr lvl="1"/>
            <a:r>
              <a:rPr lang="en-US" dirty="0"/>
              <a:t>Deploying the ERP software,</a:t>
            </a:r>
          </a:p>
          <a:p>
            <a:pPr lvl="1"/>
            <a:r>
              <a:rPr lang="en-US" dirty="0"/>
              <a:t>Configuration to align with the organization’s business process,</a:t>
            </a:r>
          </a:p>
          <a:p>
            <a:pPr lvl="1"/>
            <a:r>
              <a:rPr lang="en-US" dirty="0"/>
              <a:t>Migrating data,</a:t>
            </a:r>
          </a:p>
          <a:p>
            <a:pPr lvl="1"/>
            <a:r>
              <a:rPr lang="en-US" dirty="0"/>
              <a:t>Users training,</a:t>
            </a:r>
          </a:p>
          <a:p>
            <a:pPr lvl="1"/>
            <a:r>
              <a:rPr lang="en-US" dirty="0"/>
              <a:t>Transitioning to the new system.</a:t>
            </a:r>
          </a:p>
          <a:p>
            <a:r>
              <a:rPr lang="en-US" dirty="0"/>
              <a:t>ERP is a major investment and commitment for an organization.</a:t>
            </a:r>
          </a:p>
          <a:p>
            <a:pPr lvl="1"/>
            <a:r>
              <a:rPr lang="en-US" dirty="0"/>
              <a:t>Impact the </a:t>
            </a:r>
            <a:r>
              <a:rPr lang="en-US" dirty="0">
                <a:solidFill>
                  <a:srgbClr val="FF0000"/>
                </a:solidFill>
              </a:rPr>
              <a:t>cost </a:t>
            </a:r>
            <a:r>
              <a:rPr lang="en-US" dirty="0"/>
              <a:t>of ERP implementation. </a:t>
            </a:r>
          </a:p>
        </p:txBody>
      </p:sp>
    </p:spTree>
    <p:extLst>
      <p:ext uri="{BB962C8B-B14F-4D97-AF65-F5344CB8AC3E}">
        <p14:creationId xmlns:p14="http://schemas.microsoft.com/office/powerpoint/2010/main" val="1156743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Understand the reason of the ERP implementation </a:t>
            </a:r>
          </a:p>
          <a:p>
            <a:pPr lvl="1"/>
            <a:r>
              <a:rPr lang="en-US" sz="2300" dirty="0"/>
              <a:t>Understand the business objectives, the most important factor.</a:t>
            </a:r>
          </a:p>
          <a:p>
            <a:pPr lvl="1"/>
            <a:r>
              <a:rPr lang="en-US" sz="2300" dirty="0"/>
              <a:t>May be do not need to an ERP, just need process improvement, organizational design  or targeted best-of-breed technology with lower cost. </a:t>
            </a:r>
          </a:p>
          <a:p>
            <a:pPr lvl="1"/>
            <a:endParaRPr lang="en-US" sz="2300" dirty="0"/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Project Planning</a:t>
            </a:r>
          </a:p>
          <a:p>
            <a:pPr lvl="1"/>
            <a:r>
              <a:rPr lang="en-US" sz="2300" dirty="0"/>
              <a:t>Start with setting the project goals, team establishment, cost estimation.</a:t>
            </a:r>
          </a:p>
          <a:p>
            <a:pPr lvl="1"/>
            <a:r>
              <a:rPr lang="en-US" sz="2300" dirty="0"/>
              <a:t>Project planning offers the opportunity to re-evaluate the project in great detail.</a:t>
            </a:r>
          </a:p>
          <a:p>
            <a:pPr lvl="1"/>
            <a:r>
              <a:rPr lang="en-US" sz="2300" dirty="0"/>
              <a:t>Can stop or cancel before implementation.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662112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sz="2800" dirty="0"/>
              <a:t>Plan up front</a:t>
            </a:r>
          </a:p>
          <a:p>
            <a:pPr lvl="1"/>
            <a:r>
              <a:rPr lang="en-US" sz="2300" dirty="0"/>
              <a:t>Vendor to understand the business requirements and the plan. </a:t>
            </a:r>
          </a:p>
          <a:p>
            <a:pPr lvl="1"/>
            <a:r>
              <a:rPr lang="en-US" sz="2300" dirty="0"/>
              <a:t>Not just jump into the close the deal.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3"/>
            </a:pPr>
            <a:r>
              <a:rPr lang="en-US" sz="2800" dirty="0"/>
              <a:t>Focus first on business processes and requirements</a:t>
            </a:r>
          </a:p>
          <a:p>
            <a:pPr lvl="1"/>
            <a:r>
              <a:rPr lang="en-US" sz="2300" dirty="0"/>
              <a:t>Not to tied up in the technical capabilities or platforms that a particular software application supports.</a:t>
            </a:r>
          </a:p>
          <a:p>
            <a:pPr lvl="1"/>
            <a:r>
              <a:rPr lang="en-US" sz="2300" dirty="0"/>
              <a:t>Need to emphasis on the how the business operate and the business requirements. </a:t>
            </a:r>
          </a:p>
          <a:p>
            <a:pPr lvl="1"/>
            <a:r>
              <a:rPr lang="en-US" sz="2300" dirty="0"/>
              <a:t>Software to fit the unique business needs.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239489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sz="2800" dirty="0"/>
              <a:t>Align the organization on the true destination</a:t>
            </a:r>
          </a:p>
          <a:p>
            <a:pPr lvl="1"/>
            <a:r>
              <a:rPr lang="en-US" sz="2300" dirty="0"/>
              <a:t>Everyone in the organization has the same vision about the original motivations for implementation.</a:t>
            </a:r>
          </a:p>
          <a:p>
            <a:pPr lvl="1"/>
            <a:r>
              <a:rPr lang="en-US" sz="2300" dirty="0"/>
              <a:t>Focus in communicating, managing expectations, education and top management support.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5"/>
            </a:pPr>
            <a:r>
              <a:rPr lang="en-US" sz="2800" dirty="0"/>
              <a:t>Architectural design</a:t>
            </a:r>
          </a:p>
          <a:p>
            <a:pPr lvl="1"/>
            <a:r>
              <a:rPr lang="en-US" sz="2300" dirty="0"/>
              <a:t>Choice of middleware, interface software or programming languages impact the implementation cost and release date. 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3902653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7" y="1548268"/>
            <a:ext cx="11648112" cy="4525962"/>
          </a:xfrm>
        </p:spPr>
        <p:txBody>
          <a:bodyPr/>
          <a:lstStyle/>
          <a:p>
            <a:pPr marL="514350" indent="-514350">
              <a:buFont typeface="+mj-lt"/>
              <a:buAutoNum type="arabicPeriod" startAt="7"/>
            </a:pPr>
            <a:r>
              <a:rPr lang="en-US" sz="2800" dirty="0"/>
              <a:t>Transition project roles to a way of life</a:t>
            </a:r>
          </a:p>
          <a:p>
            <a:pPr lvl="1"/>
            <a:r>
              <a:rPr lang="en-US" sz="2300" dirty="0"/>
              <a:t>Many people involved: IT staff, experts, site leaders, project manager and the steering committee.</a:t>
            </a:r>
          </a:p>
          <a:p>
            <a:pPr lvl="2"/>
            <a:r>
              <a:rPr lang="en-US" sz="2100" dirty="0"/>
              <a:t>The role will change after the implementation such as team members to champions.</a:t>
            </a:r>
          </a:p>
          <a:p>
            <a:pPr lvl="2"/>
            <a:r>
              <a:rPr lang="en-US" sz="2100" dirty="0"/>
              <a:t>Arrangement of shift. </a:t>
            </a:r>
          </a:p>
          <a:p>
            <a:pPr lvl="1"/>
            <a:endParaRPr lang="en-US" sz="2300" dirty="0"/>
          </a:p>
          <a:p>
            <a:pPr marL="514350" indent="-514350">
              <a:buFont typeface="+mj-lt"/>
              <a:buAutoNum type="arabicPeriod" startAt="7"/>
            </a:pPr>
            <a:r>
              <a:rPr lang="en-US" sz="2800" dirty="0"/>
              <a:t>Data requirements</a:t>
            </a:r>
          </a:p>
          <a:p>
            <a:pPr lvl="1"/>
            <a:r>
              <a:rPr lang="en-US" sz="2300" dirty="0"/>
              <a:t>Especially the involvement of the CRM, SCM, SFA (Sales Force Assistant) and legacy information system.</a:t>
            </a:r>
          </a:p>
          <a:p>
            <a:pPr lvl="1"/>
            <a:r>
              <a:rPr lang="en-US" sz="2300" dirty="0"/>
              <a:t>Appropriate level of data requirement is critical for and ERP to interact. </a:t>
            </a:r>
            <a:endParaRPr lang="en-US" sz="1600" dirty="0"/>
          </a:p>
          <a:p>
            <a:pPr lvl="1"/>
            <a:endParaRPr lang="en-MY" sz="23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Success Factors</a:t>
            </a:r>
          </a:p>
        </p:txBody>
      </p:sp>
    </p:spTree>
    <p:extLst>
      <p:ext uri="{BB962C8B-B14F-4D97-AF65-F5344CB8AC3E}">
        <p14:creationId xmlns:p14="http://schemas.microsoft.com/office/powerpoint/2010/main" val="1436142445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5296</TotalTime>
  <Pages>11</Pages>
  <Words>725</Words>
  <Application>Microsoft Office PowerPoint</Application>
  <PresentationFormat>Widescreen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Montserrat</vt:lpstr>
      <vt:lpstr>PT Sans</vt:lpstr>
      <vt:lpstr>UCTI-Template-foundation-level</vt:lpstr>
      <vt:lpstr>PowerPoint Presentation</vt:lpstr>
      <vt:lpstr>TOPIC LEARNING OUTCOMES</vt:lpstr>
      <vt:lpstr>Contents &amp; Structure</vt:lpstr>
      <vt:lpstr>Recap From Last Lesson</vt:lpstr>
      <vt:lpstr>ERP System Implementation</vt:lpstr>
      <vt:lpstr>Success Factors</vt:lpstr>
      <vt:lpstr>Success Factors</vt:lpstr>
      <vt:lpstr>Success Factors</vt:lpstr>
      <vt:lpstr>Success Factors</vt:lpstr>
      <vt:lpstr>Success Factors</vt:lpstr>
      <vt:lpstr>Success Factors</vt:lpstr>
      <vt:lpstr>Success Factors</vt:lpstr>
      <vt:lpstr>Success Factors</vt:lpstr>
      <vt:lpstr>Review Questions</vt:lpstr>
      <vt:lpstr>Summary / Recap of Main Points</vt:lpstr>
      <vt:lpstr>Question and Answer Session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Tham Hoong Ching</cp:lastModifiedBy>
  <cp:revision>421</cp:revision>
  <cp:lastPrinted>2023-02-03T03:07:34Z</cp:lastPrinted>
  <dcterms:created xsi:type="dcterms:W3CDTF">2005-08-02T10:18:20Z</dcterms:created>
  <dcterms:modified xsi:type="dcterms:W3CDTF">2023-10-12T23:41:42Z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